
<file path=[Content_Types].xml><?xml version="1.0" encoding="utf-8"?>
<Types xmlns="http://schemas.openxmlformats.org/package/2006/content-types">
  <Default ContentType="image/png" Extension="png"/>
  <Default ContentType="image/jpeg" Extension="jpeg"/>
  <Default ContentType="application/vnd.openxmlformats-package.relationships+xml" Extension="rels"/>
  <Default ContentType="application/xml" Extension="xml"/>
  <Default ContentType="image/vnd.ms-photo" Extension="wdp"/>
  <Default ContentType="video/x-ms-wmv" Extension="wmv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0" r:id="rId2"/>
    <p:sldId id="257" r:id="rId3"/>
    <p:sldId id="260" r:id="rId4"/>
    <p:sldId id="271" r:id="rId5"/>
    <p:sldId id="272" r:id="rId6"/>
    <p:sldId id="273" r:id="rId7"/>
    <p:sldId id="274" r:id="rId8"/>
    <p:sldId id="275" r:id="rId9"/>
    <p:sldId id="276" r:id="rId10"/>
    <p:sldId id="261" r:id="rId11"/>
    <p:sldId id="277" r:id="rId12"/>
    <p:sldId id="262" r:id="rId13"/>
    <p:sldId id="278" r:id="rId14"/>
    <p:sldId id="279" r:id="rId15"/>
    <p:sldId id="285" r:id="rId16"/>
    <p:sldId id="286" r:id="rId17"/>
    <p:sldId id="284" r:id="rId18"/>
    <p:sldId id="265" r:id="rId19"/>
    <p:sldId id="266" r:id="rId20"/>
    <p:sldId id="280" r:id="rId21"/>
    <p:sldId id="259" r:id="rId22"/>
    <p:sldId id="263" r:id="rId23"/>
    <p:sldId id="281" r:id="rId24"/>
    <p:sldId id="282" r:id="rId25"/>
    <p:sldId id="264" r:id="rId26"/>
    <p:sldId id="283" r:id="rId27"/>
    <p:sldId id="26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69" autoAdjust="0"/>
  </p:normalViewPr>
  <p:slideViewPr>
    <p:cSldViewPr>
      <p:cViewPr>
        <p:scale>
          <a:sx n="90" d="100"/>
          <a:sy n="90" d="100"/>
        </p:scale>
        <p:origin x="-152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21E4-4988-49EF-B6F3-1BAD166061C5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92A7-6F45-4A12-9505-A5B3AB8451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8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VyiDKfgr48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mvFfm0Msbwo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PH-Hzz6ixY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PH-Hzz6ixY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FzkH6U_M5c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presentation has been</a:t>
            </a:r>
            <a:r>
              <a:rPr lang="en-US" baseline="0" dirty="0" smtClean="0"/>
              <a:t> adapted from notes by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Rance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Redhouse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Lane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Atene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Kyle John</a:t>
            </a:r>
            <a:r>
              <a:rPr lang="en-US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Craig Kohn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21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3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demonstrations of purse string suture practices:</a:t>
            </a:r>
          </a:p>
          <a:p>
            <a:r>
              <a:rPr lang="en-US" dirty="0" smtClean="0">
                <a:hlinkClick r:id="rId3"/>
              </a:rPr>
              <a:t>http://www.youtube.com/watch?v=nVyiDKfgr48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http://www.youtube.com/watch?v=mvFfm0Msbwo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A84AB-68A7-4C3A-9AFC-FCF2A7A557E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Hydrolysis= breakdown due</a:t>
            </a:r>
            <a:r>
              <a:rPr lang="en-US" baseline="0" dirty="0" smtClean="0"/>
              <a:t> to water; dissolvable in water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11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can find this full video at: </a:t>
            </a:r>
            <a:r>
              <a:rPr lang="en-US" dirty="0" smtClean="0">
                <a:hlinkClick r:id="rId3"/>
              </a:rPr>
              <a:t>http://www.youtube.com/watch?v=_PH-Hzz6ixY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 video can be found at: </a:t>
            </a:r>
            <a:r>
              <a:rPr lang="en-US" dirty="0" smtClean="0">
                <a:hlinkClick r:id="rId3"/>
              </a:rPr>
              <a:t>http://www.youtube.com/watch?v=_PH-Hzz6ixY</a:t>
            </a:r>
            <a:r>
              <a:rPr lang="en-US" dirty="0" smtClean="0"/>
              <a:t> Begin playing video at 1:28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6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Steps 1 – 5 are same as Interrupted Sutures.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6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 find this full video at: </a:t>
            </a:r>
            <a:r>
              <a:rPr lang="en-US" dirty="0" smtClean="0">
                <a:hlinkClick r:id="rId3"/>
              </a:rPr>
              <a:t>http://www.youtube.com/watch?v=LFzkH6U_M5c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92A7-6F45-4A12-9505-A5B3AB8451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7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2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757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4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2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4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5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22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95756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8" Target="../slideLayouts/slideLayout8.xml" Type="http://schemas.openxmlformats.org/officeDocument/2006/relationships/slideLayout"/><Relationship Id="rId13" Target="../media/image1.jpeg" Type="http://schemas.openxmlformats.org/officeDocument/2006/relationships/image"/><Relationship Id="rId3" Target="../slideLayouts/slideLayout3.xml" Type="http://schemas.openxmlformats.org/officeDocument/2006/relationships/slideLayout"/><Relationship Id="rId7" Target="../slideLayouts/slideLayout7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1" Target="../slideLayouts/slideLayout1.xml" Type="http://schemas.openxmlformats.org/officeDocument/2006/relationships/slideLayout"/><Relationship Id="rId6" Target="../slideLayouts/slideLayout6.xml" Type="http://schemas.openxmlformats.org/officeDocument/2006/relationships/slideLayout"/><Relationship Id="rId11" Target="../slideLayouts/slideLayout11.xml" Type="http://schemas.openxmlformats.org/officeDocument/2006/relationships/slideLayout"/><Relationship Id="rId5" Target="../slideLayouts/slideLayout5.xml" Type="http://schemas.openxmlformats.org/officeDocument/2006/relationships/slideLayout"/><Relationship Id="rId10" Target="../slideLayouts/slideLayout10.xml" Type="http://schemas.openxmlformats.org/officeDocument/2006/relationships/slideLayout"/><Relationship Id="rId4" Target="../slideLayouts/slideLayout4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12369-86F4-472A-8A4A-4E314215B97F}" type="datetimeFigureOut">
              <a:rPr lang="en-US" smtClean="0"/>
              <a:t>7/15/2013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F2882-7DC7-4F10-8E79-856ADC0DB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 ?><Relationships xmlns="http://schemas.openxmlformats.org/package/2006/relationships"><Relationship Id="rId2" Target="../media/image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 ?><Relationships xmlns="http://schemas.openxmlformats.org/package/2006/relationships"><Relationship Id="rId3" Target="../media/hdphoto2.wdp" Type="http://schemas.microsoft.com/office/2007/relationships/hdphoto"/><Relationship Id="rId2" Target="../media/image10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11.jpe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13.png" Type="http://schemas.openxmlformats.org/officeDocument/2006/relationships/image"/><Relationship Id="rId2" Target="../media/image12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hdphoto3.wdp" Type="http://schemas.microsoft.com/office/2007/relationships/hdphoto"/></Relationships>
</file>

<file path=ppt/slides/_rels/slide14.xml.rels><?xml version="1.0" encoding="UTF-8" standalone="yes" ?><Relationships xmlns="http://schemas.openxmlformats.org/package/2006/relationships"><Relationship Id="rId3" Target="../media/hdphoto4.wdp" Type="http://schemas.microsoft.com/office/2007/relationships/hdphoto"/><Relationship Id="rId2" Target="../media/image14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16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.wmv" Type="http://schemas.microsoft.com/office/2007/relationships/media"/><Relationship Id="rId1" Target="NULL" TargetMode="External" Type="http://schemas.openxmlformats.org/officeDocument/2006/relationships/video"/><Relationship Id="rId4" Target="../media/image18.jpeg" Type="http://schemas.openxmlformats.org/officeDocument/2006/relationships/image"/></Relationships>
</file>

<file path=ppt/slides/_rels/slide2.xml.rels><?xml version="1.0" encoding="UTF-8" standalone="yes" ?><Relationships xmlns="http://schemas.openxmlformats.org/package/2006/relationships"><Relationship Id="rId3" Target="../media/image2.jpe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hdphoto1.wdp" Type="http://schemas.microsoft.com/office/2007/relationships/hdphoto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2.wmv" Type="http://schemas.microsoft.com/office/2007/relationships/media"/><Relationship Id="rId1" Target="NULL" TargetMode="External" Type="http://schemas.openxmlformats.org/officeDocument/2006/relationships/video"/><Relationship Id="rId5" Target="../media/image20.jpeg" Type="http://schemas.openxmlformats.org/officeDocument/2006/relationships/image"/><Relationship Id="rId4" Target="../notesSlides/notesSlide6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 ?><Relationships xmlns="http://schemas.openxmlformats.org/package/2006/relationships"><Relationship Id="rId3" Target="http://www.youtube.com/watch?v=_PH-Hzz6ixY" TargetMode="External" Type="http://schemas.openxmlformats.org/officeDocument/2006/relationships/hyperlink"/><Relationship Id="rId2" Target="../notesSlides/notesSlide7.xml" Type="http://schemas.openxmlformats.org/officeDocument/2006/relationships/notesSlide"/><Relationship Id="rId1" Target="../slideLayouts/slideLayout2.xml" Type="http://schemas.openxmlformats.org/officeDocument/2006/relationships/slideLayout"/><Relationship Id="rId4" Target="../media/image21.jpeg" Type="http://schemas.openxmlformats.org/officeDocument/2006/relationships/image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3.wmv" Type="http://schemas.microsoft.com/office/2007/relationships/media"/><Relationship Id="rId1" Target="NULL" TargetMode="External" Type="http://schemas.openxmlformats.org/officeDocument/2006/relationships/video"/><Relationship Id="rId6" Target="../media/image23.jpeg" Type="http://schemas.openxmlformats.org/officeDocument/2006/relationships/image"/><Relationship Id="rId5" Target="../media/image22.jpeg" Type="http://schemas.openxmlformats.org/officeDocument/2006/relationships/image"/><Relationship Id="rId4" Target="../notesSlides/notesSlide9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 ?><Relationships xmlns="http://schemas.openxmlformats.org/package/2006/relationships"><Relationship Id="rId3" Target="../media/image4.jpe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5.xml.rels><?xml version="1.0" encoding="UTF-8" standalone="yes" ?><Relationships xmlns="http://schemas.openxmlformats.org/package/2006/relationships"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62400"/>
            <a:ext cx="9144000" cy="1066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en-US" sz="1400" dirty="0"/>
              <a:t> </a:t>
            </a:r>
          </a:p>
          <a:p>
            <a:r>
              <a:rPr lang="en-US" sz="1400" dirty="0"/>
              <a:t>© Partnership for Environmental Education and Rural Health at                 </a:t>
            </a:r>
          </a:p>
          <a:p>
            <a:r>
              <a:rPr lang="en-US" sz="1400" dirty="0"/>
              <a:t>College of Veterinary Medicine &amp; Biomedical Sciences, Texas A&amp;M University </a:t>
            </a:r>
          </a:p>
          <a:p>
            <a:r>
              <a:rPr lang="en-US" sz="1400" dirty="0"/>
              <a:t>Funding support from the National Institutes of Health Office of Research Infrastructure Programs (ORIP)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2098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38400"/>
            <a:ext cx="9144000" cy="17526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15300" dirty="0" smtClean="0"/>
              <a:t>Sutures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Absorbable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Made of materials that </a:t>
            </a:r>
            <a:r>
              <a:rPr lang="en-US" b="1" dirty="0" smtClean="0">
                <a:solidFill>
                  <a:srgbClr val="00B050"/>
                </a:solidFill>
              </a:rPr>
              <a:t>can be </a:t>
            </a:r>
            <a:r>
              <a:rPr lang="en-US" b="1" dirty="0">
                <a:solidFill>
                  <a:srgbClr val="00B050"/>
                </a:solidFill>
              </a:rPr>
              <a:t>broken down </a:t>
            </a:r>
            <a:r>
              <a:rPr lang="en-US" dirty="0"/>
              <a:t>by the </a:t>
            </a:r>
            <a:r>
              <a:rPr lang="en-US" dirty="0" smtClean="0"/>
              <a:t>enzymes and water in the patient’s </a:t>
            </a:r>
            <a:r>
              <a:rPr lang="en-US" dirty="0"/>
              <a:t>body. </a:t>
            </a:r>
          </a:p>
          <a:p>
            <a:r>
              <a:rPr lang="en-US" dirty="0" smtClean="0"/>
              <a:t>Less </a:t>
            </a:r>
            <a:r>
              <a:rPr lang="en-US" dirty="0"/>
              <a:t>of a likelihood of an immune reaction.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2800" i="1" dirty="0" smtClean="0"/>
              <a:t>The </a:t>
            </a:r>
            <a:r>
              <a:rPr lang="en-US" sz="2800" i="1" dirty="0"/>
              <a:t>original absorbable material was chromic catgut (still used today</a:t>
            </a:r>
            <a:r>
              <a:rPr lang="en-US" sz="2800" i="1" dirty="0" smtClean="0"/>
              <a:t>). This </a:t>
            </a:r>
            <a:r>
              <a:rPr lang="en-US" sz="2800" i="1" dirty="0"/>
              <a:t>is made from animal intestines </a:t>
            </a:r>
            <a:r>
              <a:rPr lang="en-US" sz="2800" i="1" dirty="0" smtClean="0"/>
              <a:t>and</a:t>
            </a:r>
            <a:br>
              <a:rPr lang="en-US" sz="2800" i="1" dirty="0" smtClean="0"/>
            </a:br>
            <a:r>
              <a:rPr lang="en-US" sz="2800" i="1" dirty="0" smtClean="0"/>
              <a:t> </a:t>
            </a:r>
            <a:r>
              <a:rPr lang="en-US" sz="2800" i="1" dirty="0"/>
              <a:t>breaks down after 7 days</a:t>
            </a:r>
            <a:r>
              <a:rPr lang="en-US" sz="3600" dirty="0"/>
              <a:t>.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2883029"/>
            <a:ext cx="4752976" cy="2222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76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Tools used to make SUTURES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429000"/>
            <a:ext cx="9144000" cy="24384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1963">
              <a:lnSpc>
                <a:spcPct val="150000"/>
              </a:lnSpc>
            </a:pPr>
            <a:r>
              <a:rPr lang="en-US" sz="2000" b="0" i="1" cap="none" dirty="0"/>
              <a:t>Curved </a:t>
            </a:r>
            <a:r>
              <a:rPr lang="en-US" sz="2000" b="0" i="1" cap="none" dirty="0" smtClean="0"/>
              <a:t>Needle</a:t>
            </a:r>
            <a:endParaRPr lang="en-US" sz="2000" b="0" i="1" cap="none" dirty="0"/>
          </a:p>
          <a:p>
            <a:pPr marL="461963">
              <a:lnSpc>
                <a:spcPct val="150000"/>
              </a:lnSpc>
            </a:pPr>
            <a:r>
              <a:rPr lang="en-US" sz="2000" b="0" i="1" cap="none" dirty="0"/>
              <a:t>Needle </a:t>
            </a:r>
            <a:r>
              <a:rPr lang="en-US" sz="2000" b="0" i="1" cap="none" dirty="0" smtClean="0"/>
              <a:t>Holder</a:t>
            </a:r>
            <a:endParaRPr lang="en-US" sz="2000" b="0" i="1" cap="none" dirty="0"/>
          </a:p>
          <a:p>
            <a:pPr marL="461963">
              <a:lnSpc>
                <a:spcPct val="150000"/>
              </a:lnSpc>
            </a:pPr>
            <a:r>
              <a:rPr lang="en-US" sz="2000" b="0" i="1" cap="none" dirty="0"/>
              <a:t>Suture Material</a:t>
            </a:r>
          </a:p>
          <a:p>
            <a:pPr marL="461963">
              <a:lnSpc>
                <a:spcPct val="150000"/>
              </a:lnSpc>
            </a:pPr>
            <a:r>
              <a:rPr lang="en-US" sz="2000" b="0" i="1" cap="none" dirty="0" smtClean="0"/>
              <a:t>Forceps</a:t>
            </a:r>
          </a:p>
          <a:p>
            <a:pPr marL="461963">
              <a:lnSpc>
                <a:spcPct val="150000"/>
              </a:lnSpc>
            </a:pPr>
            <a:r>
              <a:rPr lang="en-US" sz="2000" b="0" i="1" cap="none" dirty="0" smtClean="0"/>
              <a:t>Skin Hook</a:t>
            </a:r>
          </a:p>
        </p:txBody>
      </p:sp>
    </p:spTree>
    <p:extLst>
      <p:ext uri="{BB962C8B-B14F-4D97-AF65-F5344CB8AC3E}">
        <p14:creationId xmlns:p14="http://schemas.microsoft.com/office/powerpoint/2010/main" val="20205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dirty="0" lang="en-US" smtClean="0"/>
              <a:t>Curved Needle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dirty="0" lang="en-US"/>
              <a:t>Curved needles </a:t>
            </a:r>
            <a:r>
              <a:rPr dirty="0" lang="en-US" smtClean="0"/>
              <a:t>work best when suturing. </a:t>
            </a:r>
          </a:p>
          <a:p>
            <a:r>
              <a:rPr dirty="0" lang="en-US" smtClean="0"/>
              <a:t>This type of needle is </a:t>
            </a:r>
            <a:r>
              <a:rPr b="1" dirty="0" lang="en-US" smtClean="0">
                <a:solidFill>
                  <a:srgbClr val="00B050"/>
                </a:solidFill>
              </a:rPr>
              <a:t>shaped </a:t>
            </a:r>
            <a:r>
              <a:rPr b="1" dirty="0" lang="en-US">
                <a:solidFill>
                  <a:srgbClr val="00B050"/>
                </a:solidFill>
              </a:rPr>
              <a:t>like an arc </a:t>
            </a:r>
            <a:r>
              <a:rPr dirty="0" lang="en-US"/>
              <a:t>to </a:t>
            </a:r>
            <a:r>
              <a:rPr dirty="0" lang="en-US" smtClean="0"/>
              <a:t>easily slide under and back up through the tissue. </a:t>
            </a:r>
          </a:p>
          <a:p>
            <a:r>
              <a:rPr dirty="0" lang="en-US" smtClean="0"/>
              <a:t>Can </a:t>
            </a:r>
            <a:r>
              <a:rPr dirty="0" lang="en-US"/>
              <a:t>be </a:t>
            </a:r>
            <a:r>
              <a:rPr b="1" dirty="0" lang="en-US">
                <a:solidFill>
                  <a:srgbClr val="00B050"/>
                </a:solidFill>
              </a:rPr>
              <a:t>used for any type of </a:t>
            </a:r>
            <a:r>
              <a:rPr b="1" dirty="0" lang="en-US" smtClean="0">
                <a:solidFill>
                  <a:srgbClr val="00B050"/>
                </a:solidFill>
              </a:rPr>
              <a:t>suture</a:t>
            </a:r>
            <a:r>
              <a:rPr dirty="0" lang="en-US" smtClean="0"/>
              <a:t>. </a:t>
            </a:r>
            <a:endParaRPr dirty="0" lang="en-US"/>
          </a:p>
          <a:p>
            <a:endParaRPr dirty="0" lang="en-US"/>
          </a:p>
        </p:txBody>
      </p:sp>
      <p:pic>
        <p:nvPicPr>
          <p:cNvPr id="7170" name="Picture 2"/>
          <p:cNvPicPr>
            <a:picLocks noChangeArrowheads="1"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"/>
          <a:stretch/>
        </p:blipFill>
        <p:spPr bwMode="auto">
          <a:xfrm>
            <a:off x="685800" y="3657600"/>
            <a:ext cx="3352800" cy="2946400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72000" y="3733800"/>
            <a:ext cx="3810000" cy="2743200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r" blurRad="50800" dir="10800000" dist="381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Needle Holder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Locking needle forceps, or Needle Holders are used to </a:t>
            </a:r>
            <a:r>
              <a:rPr lang="en-US" b="1" dirty="0" smtClean="0">
                <a:solidFill>
                  <a:srgbClr val="00B050"/>
                </a:solidFill>
              </a:rPr>
              <a:t>hold and guide a suture needle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surgical tool has a </a:t>
            </a:r>
            <a:r>
              <a:rPr lang="en-US" dirty="0"/>
              <a:t>serrated </a:t>
            </a:r>
            <a:r>
              <a:rPr lang="en-US" dirty="0" smtClean="0"/>
              <a:t>part, to hold the needle, </a:t>
            </a:r>
            <a:r>
              <a:rPr lang="en-US" dirty="0"/>
              <a:t>and a cutting </a:t>
            </a:r>
            <a:r>
              <a:rPr lang="en-US" dirty="0" smtClean="0"/>
              <a:t>portion, for </a:t>
            </a:r>
            <a:r>
              <a:rPr lang="en-US" dirty="0"/>
              <a:t>cutting the </a:t>
            </a:r>
            <a:r>
              <a:rPr lang="en-US" dirty="0" smtClean="0"/>
              <a:t>suture </a:t>
            </a:r>
            <a:r>
              <a:rPr lang="en-US" dirty="0"/>
              <a:t>material.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96513"/>
            <a:ext cx="3773488" cy="195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687" y="3648363"/>
            <a:ext cx="4450913" cy="34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65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dirty="0" lang="en-US" smtClean="0"/>
              <a:t>Forceps, Skin Hook, Suture Material</a:t>
            </a:r>
            <a:endParaRPr dirty="0"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indent="0" lvl="0" marL="0">
              <a:buNone/>
            </a:pPr>
            <a:r>
              <a:rPr b="1" dirty="0" lang="en-US" smtClean="0" sz="3500">
                <a:effectLst/>
              </a:rPr>
              <a:t>Forceps</a:t>
            </a:r>
          </a:p>
          <a:p>
            <a:pPr lvl="1" marL="403225"/>
            <a:r>
              <a:rPr dirty="0" lang="en-US" smtClean="0"/>
              <a:t>Used to hold tissue, to </a:t>
            </a:r>
            <a:r>
              <a:rPr dirty="0" lang="en-US"/>
              <a:t>control the </a:t>
            </a:r>
            <a:r>
              <a:rPr dirty="0" lang="en-US" smtClean="0"/>
              <a:t/>
            </a:r>
            <a:br>
              <a:rPr dirty="0" lang="en-US" smtClean="0"/>
            </a:br>
            <a:r>
              <a:rPr dirty="0" lang="en-US" smtClean="0"/>
              <a:t>position </a:t>
            </a:r>
            <a:r>
              <a:rPr dirty="0" lang="en-US"/>
              <a:t>of the skin to make it easier </a:t>
            </a:r>
            <a:r>
              <a:rPr dirty="0" lang="en-US" smtClean="0"/>
              <a:t/>
            </a:r>
            <a:br>
              <a:rPr dirty="0" lang="en-US" smtClean="0"/>
            </a:br>
            <a:r>
              <a:rPr dirty="0" lang="en-US" smtClean="0"/>
              <a:t>to </a:t>
            </a:r>
            <a:r>
              <a:rPr dirty="0" lang="en-US"/>
              <a:t>pass the needle and suture </a:t>
            </a:r>
            <a:r>
              <a:rPr dirty="0" lang="en-US" smtClean="0"/>
              <a:t>material.</a:t>
            </a:r>
            <a:endParaRPr dirty="0" lang="en-US" smtClean="0" sz="3500">
              <a:effectLst/>
            </a:endParaRPr>
          </a:p>
          <a:p>
            <a:pPr indent="0" lvl="0" marL="0">
              <a:buNone/>
            </a:pPr>
            <a:r>
              <a:rPr b="1" dirty="0" lang="en-US" smtClean="0" sz="3500">
                <a:effectLst/>
              </a:rPr>
              <a:t>Skin Hook</a:t>
            </a:r>
          </a:p>
          <a:p>
            <a:pPr lvl="1" marL="403225"/>
            <a:r>
              <a:rPr dirty="0" lang="en-US"/>
              <a:t>Used </a:t>
            </a:r>
            <a:r>
              <a:rPr dirty="0" lang="en-US" smtClean="0"/>
              <a:t>to lift the tissue, to control the </a:t>
            </a:r>
            <a:br>
              <a:rPr dirty="0" lang="en-US" smtClean="0"/>
            </a:br>
            <a:r>
              <a:rPr dirty="0" lang="en-US" smtClean="0"/>
              <a:t>position of the skin when suturing.</a:t>
            </a:r>
          </a:p>
          <a:p>
            <a:pPr lvl="1" marL="403225"/>
            <a:r>
              <a:rPr dirty="0" lang="en-US" smtClean="0"/>
              <a:t>Doesn’t clamp skin as forceps do.</a:t>
            </a:r>
            <a:endParaRPr dirty="0" lang="en-US" smtClean="0" sz="3500">
              <a:effectLst/>
            </a:endParaRPr>
          </a:p>
          <a:p>
            <a:pPr indent="0" lvl="0" marL="0">
              <a:buNone/>
            </a:pPr>
            <a:r>
              <a:rPr b="1" dirty="0" lang="en-US" smtClean="0" sz="3500">
                <a:effectLst/>
              </a:rPr>
              <a:t>Suture Material</a:t>
            </a:r>
          </a:p>
          <a:p>
            <a:pPr lvl="1" marL="403225"/>
            <a:r>
              <a:rPr dirty="0" lang="en-US" smtClean="0"/>
              <a:t>Material used to close a wound and </a:t>
            </a:r>
            <a:br>
              <a:rPr dirty="0" lang="en-US" smtClean="0"/>
            </a:br>
            <a:r>
              <a:rPr dirty="0" lang="en-US" smtClean="0"/>
              <a:t>hold </a:t>
            </a:r>
            <a:r>
              <a:rPr dirty="0" lang="en-US"/>
              <a:t>body tissues </a:t>
            </a:r>
            <a:r>
              <a:rPr dirty="0" lang="en-US" smtClean="0"/>
              <a:t>together.</a:t>
            </a:r>
            <a:endParaRPr dirty="0" lang="en-US" smtClean="0">
              <a:effectLst/>
            </a:endParaRPr>
          </a:p>
        </p:txBody>
      </p:sp>
      <p:pic>
        <p:nvPicPr>
          <p:cNvPr descr="http://ecx.images-amazon.com/images/I/31-A0aDF68L.jpg" id="9218" name="Picture 2"/>
          <p:cNvPicPr>
            <a:picLocks noChangeArrowheads="1"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67321"/>
            <a:ext cx="2438400" cy="1638279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descr="http://www.bu.edu/cms/www.bumc.bu.edu/generalsurgery/files/Images/suturing/Instruments/skinhooks2.JPG" id="6" name="Picture 5"/>
          <p:cNvPicPr>
            <a:picLocks noChangeArrowheads="1" noChangeAspect="1"/>
          </p:cNvPicPr>
          <p:nvPr/>
        </p:nvPicPr>
        <p:blipFill rotWithShape="1">
          <a:blip cstate="print" r:embed="rId4"/>
          <a:srcRect b="25"/>
          <a:stretch/>
        </p:blipFill>
        <p:spPr bwMode="auto">
          <a:xfrm>
            <a:off x="6553200" y="2971800"/>
            <a:ext cx="2286000" cy="2013372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  <p:pic>
        <p:nvPicPr>
          <p:cNvPr id="9219" name="Picture 3"/>
          <p:cNvPicPr>
            <a:picLocks noChangeArrowheads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"/>
          <a:stretch/>
        </p:blipFill>
        <p:spPr bwMode="auto">
          <a:xfrm>
            <a:off x="6305107" y="1489118"/>
            <a:ext cx="2305493" cy="1456101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650478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76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Tying suture knots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Tying a Square Suture Knot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Wrap suture material OVER needle holders 2X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Grab tail with needle holders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Pull to tighten knot</a:t>
            </a:r>
            <a:br>
              <a:rPr lang="en-US" dirty="0" smtClean="0"/>
            </a:b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Wrap suture </a:t>
            </a:r>
            <a:br>
              <a:rPr lang="en-US" dirty="0" smtClean="0"/>
            </a:br>
            <a:r>
              <a:rPr lang="en-US" dirty="0" smtClean="0"/>
              <a:t>material UNDER 2X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Grab tail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Pull to tighten knot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90800"/>
            <a:ext cx="4531240" cy="3962400"/>
          </a:xfrm>
          <a:prstGeom prst="rect">
            <a:avLst/>
          </a:prstGeom>
          <a:noFill/>
          <a:ln w="28575">
            <a:solidFill>
              <a:srgbClr val="00A6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Striped Right Arrow 5"/>
          <p:cNvSpPr/>
          <p:nvPr/>
        </p:nvSpPr>
        <p:spPr>
          <a:xfrm rot="5400000">
            <a:off x="1413687" y="3242487"/>
            <a:ext cx="1135026" cy="914400"/>
          </a:xfrm>
          <a:prstGeom prst="stripedRightArrow">
            <a:avLst>
              <a:gd name="adj1" fmla="val 30680"/>
              <a:gd name="adj2" fmla="val 48827"/>
            </a:avLst>
          </a:prstGeom>
          <a:solidFill>
            <a:srgbClr val="00A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76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Removal of sutures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0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Removal of Sutures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026049"/>
              </p:ext>
            </p:extLst>
          </p:nvPr>
        </p:nvGraphicFramePr>
        <p:xfrm>
          <a:off x="266700" y="1447800"/>
          <a:ext cx="86106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/>
                <a:gridCol w="43053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WHERE</a:t>
                      </a:r>
                      <a:r>
                        <a:rPr lang="en-US" sz="3200" baseline="0" dirty="0" smtClean="0">
                          <a:solidFill>
                            <a:schemeClr val="tx1"/>
                          </a:solidFill>
                        </a:rPr>
                        <a:t> are the Sutures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tx1"/>
                          </a:solidFill>
                        </a:rPr>
                        <a:t>WHEN to Remove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Face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3-4 days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Head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5 days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Torso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</a:rPr>
                        <a:t> days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Legs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7-10 days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Feet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10- 14 days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How to Remove Sutures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Cleanse the skin around the suture.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Gently elevate the suture  and snip </a:t>
            </a:r>
            <a:r>
              <a:rPr lang="en-US" dirty="0"/>
              <a:t>the suture with </a:t>
            </a:r>
            <a:r>
              <a:rPr lang="en-US" dirty="0" smtClean="0"/>
              <a:t>scissors</a:t>
            </a:r>
            <a:r>
              <a:rPr lang="en-US" dirty="0"/>
              <a:t>.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Remove the suture by </a:t>
            </a:r>
            <a:r>
              <a:rPr lang="en-US" i="1" dirty="0" smtClean="0"/>
              <a:t>gently</a:t>
            </a:r>
            <a:r>
              <a:rPr lang="en-US" dirty="0" smtClean="0"/>
              <a:t> pulling </a:t>
            </a:r>
            <a:r>
              <a:rPr lang="en-US" dirty="0"/>
              <a:t>with the forceps.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Removal of Suture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500" end="223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3657600"/>
            <a:ext cx="5554132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dirty="0" lang="en-US" smtClean="0"/>
              <a:t>What is a suture?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 indent="0" marL="0">
              <a:lnSpc>
                <a:spcPct val="150000"/>
              </a:lnSpc>
              <a:buNone/>
            </a:pPr>
            <a:r>
              <a:rPr dirty="0" lang="en-US" smtClean="0" sz="4000"/>
              <a:t>A stitch or row of </a:t>
            </a:r>
            <a:r>
              <a:rPr b="1" dirty="0" lang="en-US" smtClean="0" sz="4000">
                <a:solidFill>
                  <a:srgbClr val="00B050"/>
                </a:solidFill>
              </a:rPr>
              <a:t>stiches</a:t>
            </a:r>
            <a:r>
              <a:rPr dirty="0" lang="en-US" smtClean="0" sz="4000"/>
              <a:t> </a:t>
            </a:r>
            <a:br>
              <a:rPr dirty="0" lang="en-US" smtClean="0" sz="4000"/>
            </a:br>
            <a:r>
              <a:rPr b="1" dirty="0" lang="en-US" smtClean="0" sz="4000">
                <a:solidFill>
                  <a:srgbClr val="00B050"/>
                </a:solidFill>
              </a:rPr>
              <a:t>holding together </a:t>
            </a:r>
            <a:r>
              <a:rPr dirty="0" lang="en-US" smtClean="0" sz="4000"/>
              <a:t>the edges </a:t>
            </a:r>
            <a:br>
              <a:rPr dirty="0" lang="en-US" smtClean="0" sz="4000"/>
            </a:br>
            <a:r>
              <a:rPr dirty="0" lang="en-US" smtClean="0" sz="4000"/>
              <a:t>of a wound or surgical incision.</a:t>
            </a:r>
            <a:endParaRPr dirty="0" lang="en-US" sz="4000"/>
          </a:p>
        </p:txBody>
      </p:sp>
      <p:pic>
        <p:nvPicPr>
          <p:cNvPr id="1027" name="Picture 3"/>
          <p:cNvPicPr>
            <a:picLocks noChangeArrowheads="1"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667000" y="4267200"/>
            <a:ext cx="3810000" cy="2233448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520059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76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Let’s Practice suturing!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" y="3276600"/>
            <a:ext cx="4876800" cy="347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6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What Will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1 half Banana (the greener, the better)</a:t>
            </a:r>
          </a:p>
          <a:p>
            <a:pPr>
              <a:lnSpc>
                <a:spcPct val="150000"/>
              </a:lnSpc>
            </a:pPr>
            <a:r>
              <a:rPr lang="en-US" dirty="0"/>
              <a:t>1 Curved Needle (or </a:t>
            </a:r>
            <a:r>
              <a:rPr lang="en-US" dirty="0" smtClean="0"/>
              <a:t>a sewing </a:t>
            </a:r>
            <a:r>
              <a:rPr lang="en-US" dirty="0"/>
              <a:t>needle)</a:t>
            </a:r>
          </a:p>
          <a:p>
            <a:pPr>
              <a:lnSpc>
                <a:spcPct val="150000"/>
              </a:lnSpc>
            </a:pPr>
            <a:r>
              <a:rPr lang="en-US" dirty="0"/>
              <a:t>Needle Holders (or needle nose pliers)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Suture Material (or dental floss)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Surgical Scissors (or classroom scissors)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Forceps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Preparing Your Suture Needle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Thread your needle with suture material.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Tie a square knot, as shown by your teacher.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Interrupted Suture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" end="1941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" y="2590800"/>
            <a:ext cx="7239000" cy="40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Practicing Interrupted Sutures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your forceps to lift the skin enough to begin your </a:t>
            </a:r>
            <a:r>
              <a:rPr lang="en-US" dirty="0" smtClean="0"/>
              <a:t>suture.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Beginning from the outside of the banana, insert the needle through the skin but not into the below tissues.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Pull the needle out from under the skin through the incision </a:t>
            </a:r>
            <a:r>
              <a:rPr lang="en-US" dirty="0" smtClean="0"/>
              <a:t>site.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Starting again from the inside of the banana, at the incision site, insert the needle through the </a:t>
            </a:r>
            <a:r>
              <a:rPr lang="en-US" dirty="0" smtClean="0"/>
              <a:t>skin.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Pull the needle up, closing the incision gently.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Tie a square knot and trim the suture material ends.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2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Practicing Interrupted Sutures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690124"/>
            <a:ext cx="3581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Click the picture to watch the video. </a:t>
            </a:r>
          </a:p>
          <a:p>
            <a:r>
              <a:rPr lang="en-US" dirty="0" smtClean="0"/>
              <a:t>Begin </a:t>
            </a:r>
            <a:r>
              <a:rPr lang="en-US" dirty="0"/>
              <a:t>playing </a:t>
            </a:r>
            <a:r>
              <a:rPr lang="en-US" dirty="0" smtClean="0"/>
              <a:t>at 1:28</a:t>
            </a:r>
            <a:endParaRPr lang="en-US" b="1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33600"/>
            <a:ext cx="4467999" cy="25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9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Practicing Continuous Sutures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i="1" dirty="0" smtClean="0"/>
              <a:t>Use your forceps to lift the skin enough to begin your </a:t>
            </a:r>
            <a:r>
              <a:rPr lang="en-US" sz="2800" i="1" dirty="0" smtClean="0"/>
              <a:t>suture.</a:t>
            </a:r>
            <a:endParaRPr lang="en-US" sz="2800" i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Beginning from the outside of the banana, insert the needle through the skin but not into the below tissues.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Pull the needle out from under the skin </a:t>
            </a:r>
            <a:r>
              <a:rPr lang="en-US" sz="2800" i="1" dirty="0" smtClean="0"/>
              <a:t>through </a:t>
            </a:r>
            <a:r>
              <a:rPr lang="en-US" sz="2800" i="1" dirty="0"/>
              <a:t>the incision </a:t>
            </a:r>
            <a:r>
              <a:rPr lang="en-US" sz="2800" i="1" dirty="0" smtClean="0"/>
              <a:t>site.</a:t>
            </a:r>
            <a:endParaRPr lang="en-US" sz="2800" i="1" dirty="0"/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Starting again from the inside of the </a:t>
            </a:r>
            <a:r>
              <a:rPr lang="en-US" sz="2800" i="1" dirty="0" smtClean="0"/>
              <a:t>banana, </a:t>
            </a:r>
            <a:r>
              <a:rPr lang="en-US" sz="2800" i="1" dirty="0"/>
              <a:t>at the incision site, insert the needle through the </a:t>
            </a:r>
            <a:r>
              <a:rPr lang="en-US" sz="2800" i="1" dirty="0" smtClean="0"/>
              <a:t>skin.</a:t>
            </a:r>
            <a:endParaRPr lang="en-US" sz="2800" i="1" dirty="0"/>
          </a:p>
          <a:p>
            <a:pPr marL="514350" indent="-514350">
              <a:buFont typeface="+mj-lt"/>
              <a:buAutoNum type="arabicPeriod"/>
            </a:pPr>
            <a:r>
              <a:rPr lang="en-US" sz="2800" i="1" dirty="0"/>
              <a:t>Pull the needle up, closing the incision gently.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Tie a square </a:t>
            </a:r>
            <a:r>
              <a:rPr lang="en-US" dirty="0" smtClean="0"/>
              <a:t>knot do not trim ends </a:t>
            </a:r>
            <a:r>
              <a:rPr lang="en-US" dirty="0" smtClean="0"/>
              <a:t>yet.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steps 1-5 until entire incision site is </a:t>
            </a:r>
            <a:r>
              <a:rPr lang="en-US" dirty="0" smtClean="0"/>
              <a:t>closed.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Tie end off with a square knot and trim suture </a:t>
            </a:r>
            <a:r>
              <a:rPr lang="en-US" dirty="0" smtClean="0"/>
              <a:t>material.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inuous Suture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000" end="50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4343400"/>
            <a:ext cx="4400550" cy="2473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Practicing Continuous Sutures</a:t>
            </a:r>
            <a:endParaRPr lang="en-US" dirty="0"/>
          </a:p>
        </p:txBody>
      </p:sp>
      <p:pic>
        <p:nvPicPr>
          <p:cNvPr id="6" name="Continuous Sutures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800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610" y="1447800"/>
            <a:ext cx="5693590" cy="3200400"/>
          </a:xfrm>
        </p:spPr>
      </p:pic>
      <p:sp>
        <p:nvSpPr>
          <p:cNvPr id="8" name="Rectangle 7"/>
          <p:cNvSpPr/>
          <p:nvPr/>
        </p:nvSpPr>
        <p:spPr>
          <a:xfrm>
            <a:off x="-76200" y="1600200"/>
            <a:ext cx="710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5042223"/>
            <a:ext cx="710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7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4648200"/>
            <a:ext cx="9144000" cy="8382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 smtClean="0"/>
              <a:t> © Partnership for Environmental Education and Rural Health at                 </a:t>
            </a:r>
          </a:p>
          <a:p>
            <a:pPr marL="0" indent="0">
              <a:buNone/>
            </a:pPr>
            <a:r>
              <a:rPr lang="en-US" sz="2100" b="1" dirty="0" smtClean="0"/>
              <a:t>College of Veterinary Medicine &amp; Biomedical Sciences, Texas A&amp;M University </a:t>
            </a:r>
          </a:p>
          <a:p>
            <a:pPr marL="0" indent="0">
              <a:buNone/>
            </a:pPr>
            <a:r>
              <a:rPr lang="en-US" sz="2100" b="1" dirty="0" smtClean="0"/>
              <a:t>Funding support from the National Institutes of Health Office of Research Infrastructure Programs (ORIP)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76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TYPES OF SUTURES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429000"/>
            <a:ext cx="9144000" cy="16002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1963">
              <a:lnSpc>
                <a:spcPct val="150000"/>
              </a:lnSpc>
            </a:pPr>
            <a:r>
              <a:rPr lang="en-US" sz="2000" b="0" i="1" cap="none" dirty="0" smtClean="0"/>
              <a:t>Continuous</a:t>
            </a:r>
          </a:p>
          <a:p>
            <a:pPr marL="461963">
              <a:lnSpc>
                <a:spcPct val="150000"/>
              </a:lnSpc>
            </a:pPr>
            <a:r>
              <a:rPr lang="en-US" sz="2000" b="0" i="1" cap="none" dirty="0" smtClean="0"/>
              <a:t>Interrupted</a:t>
            </a:r>
          </a:p>
          <a:p>
            <a:pPr marL="461963">
              <a:lnSpc>
                <a:spcPct val="150000"/>
              </a:lnSpc>
            </a:pPr>
            <a:r>
              <a:rPr lang="en-US" sz="2000" b="0" i="1" cap="none" dirty="0" smtClean="0"/>
              <a:t>Purse String</a:t>
            </a:r>
            <a:endParaRPr lang="en-US" sz="2000" b="0" i="1" cap="none" dirty="0"/>
          </a:p>
        </p:txBody>
      </p:sp>
    </p:spTree>
    <p:extLst>
      <p:ext uri="{BB962C8B-B14F-4D97-AF65-F5344CB8AC3E}">
        <p14:creationId xmlns:p14="http://schemas.microsoft.com/office/powerpoint/2010/main" val="25163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Continuous Sutures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A </a:t>
            </a:r>
            <a:r>
              <a:rPr lang="en-US" b="1" dirty="0">
                <a:solidFill>
                  <a:srgbClr val="00B050"/>
                </a:solidFill>
              </a:rPr>
              <a:t>continuous</a:t>
            </a:r>
            <a:r>
              <a:rPr lang="en-US" dirty="0"/>
              <a:t>  </a:t>
            </a:r>
            <a:r>
              <a:rPr lang="en-US" dirty="0" smtClean="0"/>
              <a:t>suture made </a:t>
            </a:r>
            <a:r>
              <a:rPr lang="en-US" dirty="0"/>
              <a:t>from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b="1" dirty="0">
                <a:solidFill>
                  <a:srgbClr val="00B050"/>
                </a:solidFill>
              </a:rPr>
              <a:t>uninterrupted series </a:t>
            </a:r>
            <a:r>
              <a:rPr lang="en-US" dirty="0"/>
              <a:t>of </a:t>
            </a:r>
            <a:r>
              <a:rPr lang="en-US" dirty="0" smtClean="0"/>
              <a:t>stitches.</a:t>
            </a:r>
          </a:p>
          <a:p>
            <a:r>
              <a:rPr lang="en-US" dirty="0"/>
              <a:t>Also known </a:t>
            </a:r>
            <a:r>
              <a:rPr lang="en-US" dirty="0" smtClean="0"/>
              <a:t>as uninterrupted sutures or Running Stitches.</a:t>
            </a:r>
            <a:endParaRPr lang="en-US" dirty="0"/>
          </a:p>
          <a:p>
            <a:pPr marL="0" indent="0">
              <a:buNone/>
            </a:pPr>
            <a:r>
              <a:rPr lang="en-US" sz="3600" dirty="0" smtClean="0"/>
              <a:t> </a:t>
            </a:r>
            <a:endParaRPr lang="en-US" dirty="0"/>
          </a:p>
        </p:txBody>
      </p:sp>
      <p:pic>
        <p:nvPicPr>
          <p:cNvPr id="2050" name="Picture 2" descr="http://sarajevojepii.up.pt/ENGLISH/YOUNG%20TEACHER/MASA/SUTTURE%20PATTERNS_ficheiros/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65598"/>
            <a:ext cx="4667250" cy="2963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3657600" cy="301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Interrupted Sutures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00B050"/>
                </a:solidFill>
              </a:rPr>
              <a:t>interrupted </a:t>
            </a:r>
            <a:r>
              <a:rPr lang="en-US" dirty="0" smtClean="0"/>
              <a:t>or </a:t>
            </a:r>
            <a:r>
              <a:rPr lang="en-US" b="1" dirty="0" smtClean="0">
                <a:solidFill>
                  <a:srgbClr val="00B050"/>
                </a:solidFill>
              </a:rPr>
              <a:t>non-continuous</a:t>
            </a:r>
            <a:r>
              <a:rPr lang="en-US" dirty="0" smtClean="0"/>
              <a:t> suture made where each </a:t>
            </a:r>
            <a:r>
              <a:rPr lang="en-US" dirty="0"/>
              <a:t>stitch is tied </a:t>
            </a:r>
            <a:r>
              <a:rPr lang="en-US" b="1" dirty="0">
                <a:solidFill>
                  <a:srgbClr val="00B050"/>
                </a:solidFill>
              </a:rPr>
              <a:t>separately</a:t>
            </a:r>
            <a:r>
              <a:rPr lang="en-US" dirty="0"/>
              <a:t>. </a:t>
            </a:r>
            <a:endParaRPr lang="en-US" dirty="0" smtClean="0"/>
          </a:p>
        </p:txBody>
      </p:sp>
      <p:pic>
        <p:nvPicPr>
          <p:cNvPr id="3074" name="Picture 2" descr="http://www.sharinginhealth.ca/images/simple_interrup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90825"/>
            <a:ext cx="4400550" cy="345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819400"/>
            <a:ext cx="3595399" cy="345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6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dirty="0" lang="en-US" smtClean="0"/>
              <a:t>Purse String Sutures</a:t>
            </a:r>
            <a:endParaRPr dirty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dirty="0" lang="en-US"/>
              <a:t>A </a:t>
            </a:r>
            <a:r>
              <a:rPr b="1" dirty="0" lang="en-US">
                <a:solidFill>
                  <a:srgbClr val="00B050"/>
                </a:solidFill>
              </a:rPr>
              <a:t>continuous </a:t>
            </a:r>
            <a:r>
              <a:rPr dirty="0" lang="en-US"/>
              <a:t>stitch </a:t>
            </a:r>
            <a:r>
              <a:rPr dirty="0" lang="en-US" smtClean="0"/>
              <a:t>that closes the </a:t>
            </a:r>
            <a:r>
              <a:rPr dirty="0" lang="en-US"/>
              <a:t>edges of a circular wound. </a:t>
            </a:r>
          </a:p>
          <a:p>
            <a:r>
              <a:rPr dirty="0" lang="en-US" smtClean="0"/>
              <a:t>Commonly </a:t>
            </a:r>
            <a:r>
              <a:rPr dirty="0" lang="en-US"/>
              <a:t>used to close </a:t>
            </a:r>
            <a:r>
              <a:rPr b="1" dirty="0" lang="en-US">
                <a:solidFill>
                  <a:srgbClr val="00B050"/>
                </a:solidFill>
              </a:rPr>
              <a:t>circular wounds</a:t>
            </a:r>
            <a:r>
              <a:rPr dirty="0" lang="en-US"/>
              <a:t>, such </a:t>
            </a:r>
            <a:r>
              <a:rPr dirty="0" lang="en-US" smtClean="0"/>
              <a:t>							     as a hernia or </a:t>
            </a:r>
            <a:br>
              <a:rPr dirty="0" lang="en-US" smtClean="0"/>
            </a:br>
            <a:r>
              <a:rPr dirty="0" lang="en-US" smtClean="0"/>
              <a:t>						     on the heart.</a:t>
            </a:r>
            <a:endParaRPr dirty="0" lang="en-US"/>
          </a:p>
        </p:txBody>
      </p:sp>
      <p:pic>
        <p:nvPicPr>
          <p:cNvPr descr="ps.jpg" id="4" name="Content Placeholder 8"/>
          <p:cNvPicPr>
            <a:picLocks noChangeAspect="1" noGrp="1"/>
          </p:cNvPicPr>
          <p:nvPr/>
        </p:nvPicPr>
        <p:blipFill rotWithShape="1">
          <a:blip cstate="print" r:embed="rId3"/>
          <a:srcRect r="134"/>
          <a:stretch/>
        </p:blipFill>
        <p:spPr>
          <a:xfrm>
            <a:off x="762000" y="3124200"/>
            <a:ext cx="5334000" cy="3372438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6632950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Let’s Compare the Types of Sutures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Continuous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3000" b="1" dirty="0" smtClean="0"/>
              <a:t>+</a:t>
            </a:r>
            <a:r>
              <a:rPr lang="en-US" dirty="0" smtClean="0"/>
              <a:t> Faster; Takes less time</a:t>
            </a:r>
          </a:p>
          <a:p>
            <a:pPr>
              <a:buFont typeface="Wingdings" pitchFamily="2" charset="2"/>
              <a:buNone/>
            </a:pPr>
            <a:r>
              <a:rPr lang="en-US" sz="3000" b="1" dirty="0" smtClean="0"/>
              <a:t>+ </a:t>
            </a:r>
            <a:r>
              <a:rPr lang="en-US" dirty="0" smtClean="0"/>
              <a:t>Less Expensive</a:t>
            </a:r>
          </a:p>
          <a:p>
            <a:pPr>
              <a:buNone/>
            </a:pPr>
            <a:r>
              <a:rPr lang="en-US" sz="3000" b="1" dirty="0"/>
              <a:t>+</a:t>
            </a:r>
            <a:r>
              <a:rPr lang="en-US" dirty="0"/>
              <a:t> Less foreign material in wound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sz="3000" b="1" dirty="0" smtClean="0"/>
              <a:t>-</a:t>
            </a:r>
            <a:r>
              <a:rPr lang="en-US" dirty="0" smtClean="0"/>
              <a:t> Less control over tension</a:t>
            </a:r>
          </a:p>
          <a:p>
            <a:pPr marL="0" indent="0">
              <a:buNone/>
            </a:pPr>
            <a:r>
              <a:rPr lang="en-US" sz="3000" b="1" dirty="0"/>
              <a:t>-</a:t>
            </a:r>
            <a:r>
              <a:rPr lang="en-US" dirty="0"/>
              <a:t> If knot failure, big deal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500" b="1" dirty="0" smtClean="0">
                <a:solidFill>
                  <a:srgbClr val="00B050"/>
                </a:solidFill>
              </a:rPr>
              <a:t>Interrupted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3000" b="1" dirty="0" smtClean="0"/>
              <a:t>+</a:t>
            </a:r>
            <a:r>
              <a:rPr lang="en-US" dirty="0" smtClean="0"/>
              <a:t> More control over tension</a:t>
            </a:r>
          </a:p>
          <a:p>
            <a:pPr>
              <a:buFont typeface="Wingdings" pitchFamily="2" charset="2"/>
              <a:buNone/>
            </a:pPr>
            <a:r>
              <a:rPr lang="en-US" sz="3000" b="1" dirty="0" smtClean="0"/>
              <a:t>+</a:t>
            </a:r>
            <a:r>
              <a:rPr lang="en-US" dirty="0" smtClean="0"/>
              <a:t> If one knot failure, not a big deal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sz="3000" b="1" dirty="0" smtClean="0"/>
              <a:t>-</a:t>
            </a:r>
            <a:r>
              <a:rPr lang="en-US" dirty="0" smtClean="0"/>
              <a:t> Slower; More time needed</a:t>
            </a:r>
          </a:p>
          <a:p>
            <a:pPr>
              <a:buFontTx/>
              <a:buNone/>
            </a:pPr>
            <a:r>
              <a:rPr lang="en-US" sz="3000" b="1" dirty="0" smtClean="0"/>
              <a:t>-</a:t>
            </a:r>
            <a:r>
              <a:rPr lang="en-US" dirty="0" smtClean="0"/>
              <a:t> More Expensive</a:t>
            </a:r>
          </a:p>
          <a:p>
            <a:pPr>
              <a:buFontTx/>
              <a:buNone/>
            </a:pPr>
            <a:r>
              <a:rPr lang="en-US" sz="3000" b="1" dirty="0" smtClean="0"/>
              <a:t>-</a:t>
            </a:r>
            <a:r>
              <a:rPr lang="en-US" dirty="0" smtClean="0"/>
              <a:t> Increased amount of foreign material in wound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762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TYPES OF SUTURE Materials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3429000"/>
            <a:ext cx="9144000" cy="106680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1963">
              <a:lnSpc>
                <a:spcPct val="150000"/>
              </a:lnSpc>
            </a:pPr>
            <a:r>
              <a:rPr lang="en-US" sz="2000" b="0" i="1" cap="none" dirty="0"/>
              <a:t>Non-Absorbable</a:t>
            </a:r>
          </a:p>
          <a:p>
            <a:pPr marL="461963">
              <a:lnSpc>
                <a:spcPct val="150000"/>
              </a:lnSpc>
            </a:pPr>
            <a:r>
              <a:rPr lang="en-US" sz="2000" b="0" i="1" cap="none" dirty="0" smtClean="0"/>
              <a:t>Absorbable</a:t>
            </a:r>
          </a:p>
        </p:txBody>
      </p:sp>
    </p:spTree>
    <p:extLst>
      <p:ext uri="{BB962C8B-B14F-4D97-AF65-F5344CB8AC3E}">
        <p14:creationId xmlns:p14="http://schemas.microsoft.com/office/powerpoint/2010/main" val="291212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Non-Absorbable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2578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smtClean="0"/>
              <a:t>Made </a:t>
            </a:r>
            <a:r>
              <a:rPr lang="en-US" dirty="0"/>
              <a:t>of materials that are </a:t>
            </a:r>
            <a:r>
              <a:rPr lang="en-US" b="1" dirty="0">
                <a:solidFill>
                  <a:srgbClr val="00B050"/>
                </a:solidFill>
              </a:rPr>
              <a:t>not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readily </a:t>
            </a:r>
            <a:r>
              <a:rPr lang="en-US" b="1" dirty="0">
                <a:solidFill>
                  <a:srgbClr val="00B050"/>
                </a:solidFill>
              </a:rPr>
              <a:t>broken down </a:t>
            </a:r>
            <a:r>
              <a:rPr lang="en-US" dirty="0"/>
              <a:t>by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body’s </a:t>
            </a:r>
            <a:r>
              <a:rPr lang="en-US" dirty="0"/>
              <a:t>enzymes or by hydrolysis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Non-absorbable materials can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 removed </a:t>
            </a:r>
            <a:r>
              <a:rPr lang="en-US" dirty="0"/>
              <a:t>or left in place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permanently.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736"/>
            <a:ext cx="2670175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3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766</Words>
  <Application>Microsoft Office PowerPoint</Application>
  <PresentationFormat>On-screen Show (4:3)</PresentationFormat>
  <Paragraphs>154</Paragraphs>
  <Slides>27</Slides>
  <Notes>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Sutures </vt:lpstr>
      <vt:lpstr>What is a suture?</vt:lpstr>
      <vt:lpstr>TYPES OF SUTURES</vt:lpstr>
      <vt:lpstr>Continuous Sutures</vt:lpstr>
      <vt:lpstr>Interrupted Sutures</vt:lpstr>
      <vt:lpstr>Purse String Sutures</vt:lpstr>
      <vt:lpstr>Let’s Compare the Types of Sutures</vt:lpstr>
      <vt:lpstr>TYPES OF SUTURE Materials</vt:lpstr>
      <vt:lpstr>Non-Absorbable</vt:lpstr>
      <vt:lpstr>Absorbable</vt:lpstr>
      <vt:lpstr>Tools used to make SUTURES</vt:lpstr>
      <vt:lpstr>Curved Needle</vt:lpstr>
      <vt:lpstr>Needle Holder</vt:lpstr>
      <vt:lpstr>Forceps, Skin Hook, Suture Material</vt:lpstr>
      <vt:lpstr>Tying suture knots</vt:lpstr>
      <vt:lpstr>Tying a Square Suture Knot</vt:lpstr>
      <vt:lpstr>Removal of sutures</vt:lpstr>
      <vt:lpstr>Removal of Sutures</vt:lpstr>
      <vt:lpstr>How to Remove Sutures</vt:lpstr>
      <vt:lpstr>Let’s Practice suturing!</vt:lpstr>
      <vt:lpstr>What Will You Need?</vt:lpstr>
      <vt:lpstr>Preparing Your Suture Needle</vt:lpstr>
      <vt:lpstr>Practicing Interrupted Sutures</vt:lpstr>
      <vt:lpstr>Practicing Interrupted Sutures</vt:lpstr>
      <vt:lpstr>Practicing Continuous Sutures</vt:lpstr>
      <vt:lpstr>Practicing Continuous Sutures</vt:lpstr>
      <vt:lpstr>PowerPoint Presentation</vt:lpstr>
    </vt:vector>
  </TitlesOfParts>
  <Company>College of Veterinary Medicine - Texas A&amp;M Univ.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Sutures ////////////////////////////</dc:title>
  <dc:creator>Ljlab</dc:creator>
  <cp:lastModifiedBy>JG</cp:lastModifiedBy>
  <cp:revision>54</cp:revision>
  <dcterms:created xsi:type="dcterms:W3CDTF">2013-07-03T18:55:26Z</dcterms:created>
  <dcterms:modified xsi:type="dcterms:W3CDTF">2013-07-15T17:36:41Z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94770008</vt:lpwstr>
  </property>
  <property fmtid="{D5CDD505-2E9C-101B-9397-08002B2CF9AE}" name="NXPowerLiteSettings" pid="3">
    <vt:lpwstr>F6000400038000</vt:lpwstr>
  </property>
  <property fmtid="{D5CDD505-2E9C-101B-9397-08002B2CF9AE}" name="NXPowerLiteVersion" pid="4">
    <vt:lpwstr>D4.3.1</vt:lpwstr>
  </property>
</Properties>
</file>